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64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4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25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453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7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964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60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9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1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1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662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584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6027A-1AC3-4451-B31A-D337654F792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0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Exothermic and Endothermic Reactions</a:t>
            </a:r>
            <a:endParaRPr lang="en-US" dirty="0"/>
          </a:p>
        </p:txBody>
      </p:sp>
      <p:pic>
        <p:nvPicPr>
          <p:cNvPr id="1026" name="Picture 2" descr="http://science.taskermilward.org.uk/mod1/KS4Chemistry/AQA/Addn%20Mod%204/Addn_Mod4_img/fireworks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1524000"/>
            <a:ext cx="5215467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524000"/>
            <a:ext cx="373380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5800" y="53340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Part 5 of our May MCAS cram series!</a:t>
            </a:r>
          </a:p>
          <a:p>
            <a:endParaRPr lang="en-US" sz="3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526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First, two important reminders: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Energy, like matter, </a:t>
            </a:r>
            <a:r>
              <a:rPr lang="en-US" i="1" dirty="0" smtClean="0"/>
              <a:t>cannot</a:t>
            </a:r>
            <a:r>
              <a:rPr lang="en-US" dirty="0" smtClean="0"/>
              <a:t> be created or destroyed.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3000" y="1524000"/>
            <a:ext cx="4041775" cy="639762"/>
          </a:xfrm>
        </p:spPr>
        <p:txBody>
          <a:bodyPr/>
          <a:lstStyle/>
          <a:p>
            <a:r>
              <a:rPr lang="en-US" dirty="0" smtClean="0"/>
              <a:t>Energy </a:t>
            </a:r>
            <a:r>
              <a:rPr lang="en-US" i="1" dirty="0" smtClean="0"/>
              <a:t>can</a:t>
            </a:r>
            <a:r>
              <a:rPr lang="en-US" dirty="0" smtClean="0"/>
              <a:t> change forms.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133600"/>
            <a:ext cx="46482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86000"/>
            <a:ext cx="3352800" cy="456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902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Exo</a:t>
            </a:r>
            <a:r>
              <a:rPr lang="en-US" dirty="0" smtClean="0"/>
              <a:t>thermic Reaction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 exothermic reaction is any reaction in which heat (energy) is released into the system as a product.</a:t>
            </a:r>
          </a:p>
          <a:p>
            <a:r>
              <a:rPr lang="en-US" dirty="0" smtClean="0"/>
              <a:t>This means the reactants have </a:t>
            </a:r>
            <a:r>
              <a:rPr lang="en-US" i="1" dirty="0" smtClean="0"/>
              <a:t>more</a:t>
            </a:r>
            <a:r>
              <a:rPr lang="en-US" dirty="0" smtClean="0"/>
              <a:t> potential energy than the products.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55" y="5829300"/>
            <a:ext cx="420599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1295400"/>
            <a:ext cx="4521787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8200" y="3810000"/>
            <a:ext cx="4343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This is what an exothermic reaction graph looks like.  Note the products line is lower than the reactants line.</a:t>
            </a:r>
          </a:p>
        </p:txBody>
      </p:sp>
    </p:spTree>
    <p:extLst>
      <p:ext uri="{BB962C8B-B14F-4D97-AF65-F5344CB8AC3E}">
        <p14:creationId xmlns:p14="http://schemas.microsoft.com/office/powerpoint/2010/main" val="870156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Exothermic Reaction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4572000" cy="5715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Candle flame</a:t>
            </a:r>
          </a:p>
          <a:p>
            <a:r>
              <a:rPr lang="en-US" dirty="0" smtClean="0"/>
              <a:t>Rusting iron</a:t>
            </a:r>
          </a:p>
          <a:p>
            <a:r>
              <a:rPr lang="en-US" dirty="0" smtClean="0"/>
              <a:t>Burning sugar</a:t>
            </a:r>
          </a:p>
          <a:p>
            <a:r>
              <a:rPr lang="en-US" dirty="0" smtClean="0"/>
              <a:t>Formation of snow</a:t>
            </a:r>
          </a:p>
          <a:p>
            <a:r>
              <a:rPr lang="en-US" dirty="0" smtClean="0"/>
              <a:t>Condensation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If the last two sound weird to you, remember: heat energy always moves from warmer to colder to achieve an energy balance.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 snow formation: heat energy leaves the water droplets to the colder surrounding area.  The water droplets’ colder molecules contract and form… snow.  Exothermic!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962400"/>
            <a:ext cx="4038600" cy="2773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90600"/>
            <a:ext cx="4195482" cy="27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50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Endo</a:t>
            </a:r>
            <a:r>
              <a:rPr lang="en-US" dirty="0" smtClean="0"/>
              <a:t>thermic Reaction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863" y="1325749"/>
            <a:ext cx="4038600" cy="4525963"/>
          </a:xfrm>
        </p:spPr>
        <p:txBody>
          <a:bodyPr/>
          <a:lstStyle/>
          <a:p>
            <a:r>
              <a:rPr lang="en-US" dirty="0" smtClean="0"/>
              <a:t>An endothermic reaction is any reaction in which heat (energy) is absorbed into the system as a product.</a:t>
            </a:r>
          </a:p>
          <a:p>
            <a:r>
              <a:rPr lang="en-US" dirty="0" smtClean="0"/>
              <a:t>This means the reactants have </a:t>
            </a:r>
            <a:r>
              <a:rPr lang="en-US" i="1" dirty="0" smtClean="0"/>
              <a:t>less</a:t>
            </a:r>
            <a:r>
              <a:rPr lang="en-US" dirty="0" smtClean="0"/>
              <a:t> potential energy than the products.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3640682"/>
            <a:ext cx="3200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is what an endothermic reaction graph looks like.  Note the products line is higher than the reactants line.</a:t>
            </a: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371600"/>
            <a:ext cx="453235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93313"/>
            <a:ext cx="5966012" cy="135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0641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Endothermic Reaction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45720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Melting ice cubes</a:t>
            </a:r>
          </a:p>
          <a:p>
            <a:r>
              <a:rPr lang="en-US" dirty="0" smtClean="0"/>
              <a:t>Evaporation of water</a:t>
            </a:r>
          </a:p>
          <a:p>
            <a:r>
              <a:rPr lang="en-US" dirty="0" smtClean="0"/>
              <a:t>Photosynthesis</a:t>
            </a:r>
          </a:p>
          <a:p>
            <a:r>
              <a:rPr lang="en-US" dirty="0" smtClean="0"/>
              <a:t>Baking bread</a:t>
            </a:r>
          </a:p>
          <a:p>
            <a:r>
              <a:rPr lang="en-US" dirty="0" smtClean="0"/>
              <a:t>Cooking an egg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Again, in a system, heat energy moves from warmer to cooler.  In the examples above, the products absorb heat from the system, become hotter, and react.  Endothermic!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990600"/>
            <a:ext cx="4038600" cy="260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http://eatathomecooks.com/wp-content/uploads/2009/11/bread-egg-cooking-1024x6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424" y="3886200"/>
            <a:ext cx="4016188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530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Colonel Sanders: Master </a:t>
            </a:r>
            <a:r>
              <a:rPr lang="en-US" sz="4000" dirty="0" err="1" smtClean="0"/>
              <a:t>Thermochemist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your thermometer!  Look at the temperature of the </a:t>
            </a:r>
            <a:r>
              <a:rPr lang="en-US" u="sng" dirty="0" smtClean="0"/>
              <a:t>system</a:t>
            </a:r>
            <a:r>
              <a:rPr lang="en-US" dirty="0" smtClean="0"/>
              <a:t> before and after a reaction.</a:t>
            </a:r>
          </a:p>
          <a:p>
            <a:r>
              <a:rPr lang="en-US" dirty="0" smtClean="0"/>
              <a:t>If after’s temperature is higher than </a:t>
            </a:r>
            <a:r>
              <a:rPr lang="en-US" dirty="0" err="1" smtClean="0"/>
              <a:t>before’s</a:t>
            </a:r>
            <a:r>
              <a:rPr lang="en-US" dirty="0" smtClean="0"/>
              <a:t> = exothermic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before’s</a:t>
            </a:r>
            <a:r>
              <a:rPr lang="en-US" dirty="0" smtClean="0"/>
              <a:t> temperature is higher than after’s = endothermic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442451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5219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307</Words>
  <Application>Microsoft Macintosh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Exothermic and Endothermic Reactions</vt:lpstr>
      <vt:lpstr>First, two important reminders:</vt:lpstr>
      <vt:lpstr>Exothermic Reaction</vt:lpstr>
      <vt:lpstr>Some Exothermic Reaction Examples</vt:lpstr>
      <vt:lpstr>Endothermic Reaction</vt:lpstr>
      <vt:lpstr>Some Endothermic Reaction Examples</vt:lpstr>
      <vt:lpstr>Colonel Sanders: Master Thermochemist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Exothermic and Endothermic Reactions</dc:title>
  <dc:creator>Richard Knopf</dc:creator>
  <cp:lastModifiedBy>tlc admin</cp:lastModifiedBy>
  <cp:revision>10</cp:revision>
  <dcterms:created xsi:type="dcterms:W3CDTF">2015-05-21T01:50:23Z</dcterms:created>
  <dcterms:modified xsi:type="dcterms:W3CDTF">2015-05-21T11:33:38Z</dcterms:modified>
</cp:coreProperties>
</file>